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58" r:id="rId11"/>
    <p:sldId id="268" r:id="rId12"/>
    <p:sldId id="269" r:id="rId13"/>
    <p:sldId id="270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26"/>
  </p:normalViewPr>
  <p:slideViewPr>
    <p:cSldViewPr snapToGrid="0">
      <p:cViewPr varScale="1">
        <p:scale>
          <a:sx n="121" d="100"/>
          <a:sy n="121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43F5B-3548-9143-A663-2758A76AA0ED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FF5CC-54BA-E344-BC72-E9D584F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88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2FF5CC-54BA-E344-BC72-E9D584F838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68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26EB-4BEE-075C-F0C2-57C015DCD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7D8500-B590-0E65-8FEC-A8EA9A159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DE9F5-31DB-FF90-8429-711F8A57F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0A2B-90A9-C24C-6259-B8A075018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0BE73-9200-6364-CCEE-4D830BAC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0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EB8E8-B2B8-D4EB-8D16-C6CB618D4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61962-B142-417C-AA6F-BD1C633DC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FD420-30A8-F633-1DC9-065A9C297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7139-F89D-A9CC-DED2-2095EA21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1B522-7F24-E4D5-D0A2-ECC4D9056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98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241A91-54F6-13FE-E9EC-B3DDF2E762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7471C-C43C-101F-8435-F35C43165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AEB86-C8B3-6B02-5BE4-87F13E843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0125D-10E5-A11E-F2D7-37C120E1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27B03-8285-71F7-F576-3C5F83397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33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106E-40DC-BA31-0E0A-A8549F6F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1046E-218B-EB44-31F6-001F27016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CBBB0-A470-DC30-ECB3-67C25AF8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E0CDA-431D-6479-E195-B19A39FE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C5904-5B9A-172C-9D5E-53E21F08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6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799F-181D-8F87-3FFC-ACABB33B1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AFA15-0B31-FFB0-F8BD-EFCAD0595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A825D-D0EC-9260-EB26-6CBD8BE10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E272B-CD89-3043-4A93-F36DD7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1AE4A-9C1D-98EF-5D58-CA2BC4B0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18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BADC0-1CF2-D425-889A-F996C1B1F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5EDC2-0AC3-ACE3-5D97-0478E6EF7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BE1BF-0BF1-EF42-2A3D-E18D707FF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12047-1B5A-0C04-98DB-1BFFB5A41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FB449-A3B4-C57A-3233-82DC5874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5FE91-2F4C-B062-1673-EE2BE89C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5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C1F7C-BEAF-68C7-3747-92D6BB3D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698DB-7054-5983-6667-7BCA7B986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57300-7B5A-49C1-53A3-EAB5162D2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5D6AE6-7BF2-CBE3-961E-B8E478C2D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D492B-E348-9F13-5550-BF4223EE63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36EC81-0D38-3D03-799B-3059CCD10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D7B544-8252-2D9F-90B2-67A0DE12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200781-A3A2-D66E-031A-0DC2B122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62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CFECB-DFCC-2BB7-CB0C-BBA1B43D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ECBB0-EF64-03FB-FD99-7999A2BB7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1011A-B657-330B-D8B2-7A02F6EB6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AF067-F664-BC02-B5C7-5251714EF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0DE42-84B3-0E56-C2B0-7367C673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42847C-D03F-DDCC-45A0-9D041982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B588E-C876-72A9-0DF4-01E1C2C4F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4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7D74-79E8-9986-693E-475187A46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227E0-2404-95A1-777E-366327279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3A8C3-2CD8-52AF-2129-A8BA611CE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78A29-E2A6-A67A-7C89-E4081190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A4085-ADEF-F024-8BF4-22DE7CAD0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1E34D-2017-82A2-644B-B30D5C91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4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3EAA7-43F3-E082-D025-2FE257ACE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050540-CBE0-1A14-02FE-C7C8ED7269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8ABAE-ADBD-ECD4-0CE0-0CB967699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B4B26-EE39-0EA6-7EB5-C41EB6C4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2CDFF-8DAE-7649-CA74-FF45D0B8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C840B-C000-05E2-B5A6-4779B0ED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4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4F39F-902C-5DA8-4704-8C722F418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63423-6C9D-FB0F-C8FB-2DB8AED6E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B3917-2001-0C2A-6A0B-98F296B6AF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8C8C-93F8-504B-AE79-89F6406A089E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C25AE-81B1-E515-23D2-71C5E5047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CD52C-97F9-D58D-7C41-9DFBC85EF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3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Video 23" descr="Skyscrapers And Location Icons">
            <a:extLst>
              <a:ext uri="{FF2B5EF4-FFF2-40B4-BE49-F238E27FC236}">
                <a16:creationId xmlns:a16="http://schemas.microsoft.com/office/drawing/2014/main" id="{F351845B-F56B-A4B2-B922-0DB1269C35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5C3F1-C353-0669-276F-1D2D58874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0" i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Chicago to Springfield: Understanding Crime Rates and Policing Costs in Illinois Cities</a:t>
            </a:r>
            <a:endParaRPr lang="en-US" sz="5200" i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356AF-B7D3-DD7B-30FE-30101B98A7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</a:t>
            </a:r>
          </a:p>
          <a:p>
            <a:r>
              <a:rPr lang="en-US">
                <a:solidFill>
                  <a:srgbClr val="FFFFFF"/>
                </a:solidFill>
              </a:rPr>
              <a:t>Amanda Baynard, Andrew Voortman, Corbin Moore, Sania Sufi &amp; Shunjia Liu</a:t>
            </a:r>
          </a:p>
        </p:txBody>
      </p:sp>
    </p:spTree>
    <p:extLst>
      <p:ext uri="{BB962C8B-B14F-4D97-AF65-F5344CB8AC3E}">
        <p14:creationId xmlns:p14="http://schemas.microsoft.com/office/powerpoint/2010/main" val="98419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7269A-B841-B4C3-BE15-A2366419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by Gender and Age Group</a:t>
            </a:r>
          </a:p>
        </p:txBody>
      </p:sp>
      <p:pic>
        <p:nvPicPr>
          <p:cNvPr id="6" name="Content Placeholder 5" descr="A graph of crime by gender&#10;&#10;Description automatically generated">
            <a:extLst>
              <a:ext uri="{FF2B5EF4-FFF2-40B4-BE49-F238E27FC236}">
                <a16:creationId xmlns:a16="http://schemas.microsoft.com/office/drawing/2014/main" id="{9C2A925E-90C5-A50B-6AFE-2CF960DAD3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07695"/>
            <a:ext cx="5181600" cy="3987197"/>
          </a:xfrm>
        </p:spPr>
      </p:pic>
      <p:pic>
        <p:nvPicPr>
          <p:cNvPr id="8" name="Content Placeholder 7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245EB2E-BCAC-5850-987C-2EADE4CE9A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07695"/>
            <a:ext cx="5723598" cy="3642289"/>
          </a:xfrm>
        </p:spPr>
      </p:pic>
    </p:spTree>
    <p:extLst>
      <p:ext uri="{BB962C8B-B14F-4D97-AF65-F5344CB8AC3E}">
        <p14:creationId xmlns:p14="http://schemas.microsoft.com/office/powerpoint/2010/main" val="78919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995F-EB76-30F2-C89A-4A41058F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99" y="-108733"/>
            <a:ext cx="10515600" cy="1325563"/>
          </a:xfrm>
        </p:spPr>
        <p:txBody>
          <a:bodyPr/>
          <a:lstStyle/>
          <a:p>
            <a:r>
              <a:rPr lang="en-US" dirty="0"/>
              <a:t>Crime rates per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3F9A0-96A3-C665-C0E3-C2DB0CF40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52267"/>
            <a:ext cx="5157787" cy="520979"/>
          </a:xfrm>
        </p:spPr>
        <p:txBody>
          <a:bodyPr/>
          <a:lstStyle/>
          <a:p>
            <a:r>
              <a:rPr lang="en-US" dirty="0"/>
              <a:t>Burglary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4DF3CA-AE6E-1B0D-39FA-39458A41F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766223"/>
            <a:ext cx="5183188" cy="823912"/>
          </a:xfrm>
        </p:spPr>
        <p:txBody>
          <a:bodyPr/>
          <a:lstStyle/>
          <a:p>
            <a:r>
              <a:rPr lang="en-US" dirty="0"/>
              <a:t>Larceny Theft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527230-9E67-36E4-C0B3-46376EF57A03}"/>
              </a:ext>
            </a:extLst>
          </p:cNvPr>
          <p:cNvSpPr txBox="1"/>
          <p:nvPr/>
        </p:nvSpPr>
        <p:spPr>
          <a:xfrm>
            <a:off x="451805" y="6122100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141291-C03A-8640-3759-1F47204D630E}"/>
              </a:ext>
            </a:extLst>
          </p:cNvPr>
          <p:cNvSpPr txBox="1"/>
          <p:nvPr/>
        </p:nvSpPr>
        <p:spPr>
          <a:xfrm>
            <a:off x="1283122" y="6142393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B9635-4218-5E16-FCE4-18F6E4DC0A95}"/>
              </a:ext>
            </a:extLst>
          </p:cNvPr>
          <p:cNvSpPr txBox="1"/>
          <p:nvPr/>
        </p:nvSpPr>
        <p:spPr>
          <a:xfrm>
            <a:off x="1753532" y="6069630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A6FF7-CB10-1A47-5A2F-9B38A7AA3A33}"/>
              </a:ext>
            </a:extLst>
          </p:cNvPr>
          <p:cNvSpPr txBox="1"/>
          <p:nvPr/>
        </p:nvSpPr>
        <p:spPr>
          <a:xfrm>
            <a:off x="2507740" y="6161418"/>
            <a:ext cx="15941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665950-ED71-C2B5-893F-039DD19BE271}"/>
              </a:ext>
            </a:extLst>
          </p:cNvPr>
          <p:cNvSpPr txBox="1"/>
          <p:nvPr/>
        </p:nvSpPr>
        <p:spPr>
          <a:xfrm>
            <a:off x="3410936" y="6127656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6396B61-94FA-A53D-44F8-72DB2E5463BA}"/>
              </a:ext>
            </a:extLst>
          </p:cNvPr>
          <p:cNvSpPr/>
          <p:nvPr/>
        </p:nvSpPr>
        <p:spPr>
          <a:xfrm>
            <a:off x="958163" y="4997920"/>
            <a:ext cx="217558" cy="110220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B59DD6-D700-8676-D511-801F2A68447F}"/>
              </a:ext>
            </a:extLst>
          </p:cNvPr>
          <p:cNvSpPr/>
          <p:nvPr/>
        </p:nvSpPr>
        <p:spPr>
          <a:xfrm>
            <a:off x="1557997" y="5358592"/>
            <a:ext cx="217558" cy="7329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3C9F86-A2B1-D1B2-F160-8D46ABCF19CB}"/>
              </a:ext>
            </a:extLst>
          </p:cNvPr>
          <p:cNvSpPr/>
          <p:nvPr/>
        </p:nvSpPr>
        <p:spPr>
          <a:xfrm>
            <a:off x="2190236" y="5493541"/>
            <a:ext cx="196392" cy="586667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6514E04-46A7-41E0-2675-24B9172892DD}"/>
              </a:ext>
            </a:extLst>
          </p:cNvPr>
          <p:cNvSpPr/>
          <p:nvPr/>
        </p:nvSpPr>
        <p:spPr>
          <a:xfrm flipH="1">
            <a:off x="2805640" y="5664322"/>
            <a:ext cx="196392" cy="41515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559A851-BA0F-C021-9C92-0D0ECDE3962C}"/>
              </a:ext>
            </a:extLst>
          </p:cNvPr>
          <p:cNvSpPr/>
          <p:nvPr/>
        </p:nvSpPr>
        <p:spPr>
          <a:xfrm>
            <a:off x="3486863" y="5827197"/>
            <a:ext cx="196393" cy="27293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pic>
        <p:nvPicPr>
          <p:cNvPr id="20" name="Content Placeholder 19" descr="A map with colored circles&#10;&#10;Description automatically generated">
            <a:extLst>
              <a:ext uri="{FF2B5EF4-FFF2-40B4-BE49-F238E27FC236}">
                <a16:creationId xmlns:a16="http://schemas.microsoft.com/office/drawing/2014/main" id="{962520CD-7658-E144-4AE3-C7C7455088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1519" y="1848385"/>
            <a:ext cx="5157787" cy="3104741"/>
          </a:xfrm>
        </p:spPr>
      </p:pic>
      <p:pic>
        <p:nvPicPr>
          <p:cNvPr id="40" name="Content Placeholder 39" descr="A map with colored circles&#10;&#10;Description automatically generated">
            <a:extLst>
              <a:ext uri="{FF2B5EF4-FFF2-40B4-BE49-F238E27FC236}">
                <a16:creationId xmlns:a16="http://schemas.microsoft.com/office/drawing/2014/main" id="{F23BC351-540A-32E3-322C-3E76EBF44D2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994399" y="1877889"/>
            <a:ext cx="5183188" cy="3120031"/>
          </a:xfr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180A11-F102-A6E4-F4CD-0E930DB81C95}"/>
              </a:ext>
            </a:extLst>
          </p:cNvPr>
          <p:cNvSpPr txBox="1"/>
          <p:nvPr/>
        </p:nvSpPr>
        <p:spPr>
          <a:xfrm>
            <a:off x="5994399" y="6036469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E4026A6-E616-6DD7-9305-93822EAAC8A8}"/>
              </a:ext>
            </a:extLst>
          </p:cNvPr>
          <p:cNvSpPr txBox="1"/>
          <p:nvPr/>
        </p:nvSpPr>
        <p:spPr>
          <a:xfrm>
            <a:off x="6825716" y="6056762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2F793F-44AB-5CB1-5481-A965DC7C77BE}"/>
              </a:ext>
            </a:extLst>
          </p:cNvPr>
          <p:cNvSpPr txBox="1"/>
          <p:nvPr/>
        </p:nvSpPr>
        <p:spPr>
          <a:xfrm>
            <a:off x="9188587" y="5984722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59B806E-642E-9821-E9BA-20F54151ED1F}"/>
              </a:ext>
            </a:extLst>
          </p:cNvPr>
          <p:cNvSpPr txBox="1"/>
          <p:nvPr/>
        </p:nvSpPr>
        <p:spPr>
          <a:xfrm>
            <a:off x="7441370" y="6052653"/>
            <a:ext cx="15941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7E95E72-AC2D-9C82-4D7D-F4A88C865980}"/>
              </a:ext>
            </a:extLst>
          </p:cNvPr>
          <p:cNvSpPr txBox="1"/>
          <p:nvPr/>
        </p:nvSpPr>
        <p:spPr>
          <a:xfrm>
            <a:off x="8385135" y="6069630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E04FD960-28A2-68CD-E4A9-C1098EB5448F}"/>
              </a:ext>
            </a:extLst>
          </p:cNvPr>
          <p:cNvSpPr/>
          <p:nvPr/>
        </p:nvSpPr>
        <p:spPr>
          <a:xfrm>
            <a:off x="6500757" y="4912289"/>
            <a:ext cx="217558" cy="110220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E691F3B-9E98-A9D8-ECEB-90D632D8B4FC}"/>
              </a:ext>
            </a:extLst>
          </p:cNvPr>
          <p:cNvSpPr/>
          <p:nvPr/>
        </p:nvSpPr>
        <p:spPr>
          <a:xfrm>
            <a:off x="7100591" y="5272961"/>
            <a:ext cx="217558" cy="7329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59330A6-69D7-FB44-332C-53EB3852D427}"/>
              </a:ext>
            </a:extLst>
          </p:cNvPr>
          <p:cNvSpPr/>
          <p:nvPr/>
        </p:nvSpPr>
        <p:spPr>
          <a:xfrm>
            <a:off x="9470961" y="5579204"/>
            <a:ext cx="208348" cy="44926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1D0F330-D803-B7BF-A587-85D5788AC697}"/>
              </a:ext>
            </a:extLst>
          </p:cNvPr>
          <p:cNvSpPr/>
          <p:nvPr/>
        </p:nvSpPr>
        <p:spPr>
          <a:xfrm flipH="1">
            <a:off x="7727234" y="5398055"/>
            <a:ext cx="19639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0D6968D-B197-B023-85CD-D1E687D12C85}"/>
              </a:ext>
            </a:extLst>
          </p:cNvPr>
          <p:cNvSpPr/>
          <p:nvPr/>
        </p:nvSpPr>
        <p:spPr>
          <a:xfrm>
            <a:off x="8633273" y="5509746"/>
            <a:ext cx="208348" cy="49612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83194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42A35-9C1A-CF3B-2321-26C31BB7D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043" y="361406"/>
            <a:ext cx="5157787" cy="823912"/>
          </a:xfrm>
        </p:spPr>
        <p:txBody>
          <a:bodyPr/>
          <a:lstStyle/>
          <a:p>
            <a:r>
              <a:rPr lang="en-US" dirty="0"/>
              <a:t>Motor 	Vehicle Theft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D0248-0B4E-C3EE-C25B-4C95A7142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376100"/>
            <a:ext cx="5183188" cy="823912"/>
          </a:xfrm>
        </p:spPr>
        <p:txBody>
          <a:bodyPr/>
          <a:lstStyle/>
          <a:p>
            <a:r>
              <a:rPr lang="en-US" dirty="0"/>
              <a:t>Robbery</a:t>
            </a:r>
          </a:p>
        </p:txBody>
      </p:sp>
      <p:pic>
        <p:nvPicPr>
          <p:cNvPr id="7" name="Content Placeholder 6" descr="A map with many cities&#10;&#10;Description automatically generated">
            <a:extLst>
              <a:ext uri="{FF2B5EF4-FFF2-40B4-BE49-F238E27FC236}">
                <a16:creationId xmlns:a16="http://schemas.microsoft.com/office/drawing/2014/main" id="{F8FB4D80-0F93-57C9-FB9A-390E7A138C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9932" y="1681163"/>
            <a:ext cx="5157787" cy="3104741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99595B3-DDCE-2B89-B3F2-C3C440A12FF2}"/>
              </a:ext>
            </a:extLst>
          </p:cNvPr>
          <p:cNvSpPr txBox="1"/>
          <p:nvPr/>
        </p:nvSpPr>
        <p:spPr>
          <a:xfrm>
            <a:off x="757010" y="6127262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7977CB-E20A-8752-05DE-3EF84C40FDC0}"/>
              </a:ext>
            </a:extLst>
          </p:cNvPr>
          <p:cNvSpPr txBox="1"/>
          <p:nvPr/>
        </p:nvSpPr>
        <p:spPr>
          <a:xfrm>
            <a:off x="267010" y="6200203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9465151-FDBD-D82B-2F40-611CF7462DA8}"/>
              </a:ext>
            </a:extLst>
          </p:cNvPr>
          <p:cNvSpPr txBox="1"/>
          <p:nvPr/>
        </p:nvSpPr>
        <p:spPr>
          <a:xfrm>
            <a:off x="2277347" y="6122334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2B26F8-1C9F-8B4A-1B28-152829C6FA94}"/>
              </a:ext>
            </a:extLst>
          </p:cNvPr>
          <p:cNvSpPr txBox="1"/>
          <p:nvPr/>
        </p:nvSpPr>
        <p:spPr>
          <a:xfrm>
            <a:off x="1499918" y="6192249"/>
            <a:ext cx="11582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4353A3C-FF0F-79B9-BE71-B523EDD8454B}"/>
              </a:ext>
            </a:extLst>
          </p:cNvPr>
          <p:cNvSpPr/>
          <p:nvPr/>
        </p:nvSpPr>
        <p:spPr>
          <a:xfrm>
            <a:off x="1151760" y="5254232"/>
            <a:ext cx="248364" cy="856295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B9BDE48D-031A-EA19-4913-7B1EAF0A1F8E}"/>
              </a:ext>
            </a:extLst>
          </p:cNvPr>
          <p:cNvSpPr/>
          <p:nvPr/>
        </p:nvSpPr>
        <p:spPr>
          <a:xfrm>
            <a:off x="554681" y="5025055"/>
            <a:ext cx="217558" cy="1102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C522320-3A76-3B99-2AAE-44F282FBC042}"/>
              </a:ext>
            </a:extLst>
          </p:cNvPr>
          <p:cNvSpPr/>
          <p:nvPr/>
        </p:nvSpPr>
        <p:spPr>
          <a:xfrm>
            <a:off x="2552266" y="5660892"/>
            <a:ext cx="186240" cy="4551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9D9031C2-31A0-4DFC-29F4-5E93BDA5CE3C}"/>
              </a:ext>
            </a:extLst>
          </p:cNvPr>
          <p:cNvSpPr/>
          <p:nvPr/>
        </p:nvSpPr>
        <p:spPr>
          <a:xfrm flipH="1">
            <a:off x="1834565" y="5504124"/>
            <a:ext cx="21886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DE90DA0-1825-35D6-32D5-C6CBB0D83AE4}"/>
              </a:ext>
            </a:extLst>
          </p:cNvPr>
          <p:cNvSpPr/>
          <p:nvPr/>
        </p:nvSpPr>
        <p:spPr>
          <a:xfrm>
            <a:off x="3332996" y="5753002"/>
            <a:ext cx="186240" cy="36933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ECB674-2E5E-FB55-DCE2-289ABA00BA26}"/>
              </a:ext>
            </a:extLst>
          </p:cNvPr>
          <p:cNvSpPr txBox="1"/>
          <p:nvPr/>
        </p:nvSpPr>
        <p:spPr>
          <a:xfrm>
            <a:off x="3053162" y="6201244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pic>
        <p:nvPicPr>
          <p:cNvPr id="43" name="Content Placeholder 42" descr="A map of a city&#10;&#10;Description automatically generated">
            <a:extLst>
              <a:ext uri="{FF2B5EF4-FFF2-40B4-BE49-F238E27FC236}">
                <a16:creationId xmlns:a16="http://schemas.microsoft.com/office/drawing/2014/main" id="{CF558765-4A21-7CFA-9ECA-305437E45F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6000" y="1681163"/>
            <a:ext cx="5183188" cy="3120031"/>
          </a:xfr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18EDCA4-296A-9BF3-059C-8A37932AFF57}"/>
              </a:ext>
            </a:extLst>
          </p:cNvPr>
          <p:cNvSpPr txBox="1"/>
          <p:nvPr/>
        </p:nvSpPr>
        <p:spPr>
          <a:xfrm>
            <a:off x="7147650" y="6045540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E02A01-1A6F-58DF-D166-432557310E9E}"/>
              </a:ext>
            </a:extLst>
          </p:cNvPr>
          <p:cNvSpPr txBox="1"/>
          <p:nvPr/>
        </p:nvSpPr>
        <p:spPr>
          <a:xfrm>
            <a:off x="6657650" y="6118481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A7BC22-9FF6-6B44-BB42-0A9F57353E8B}"/>
              </a:ext>
            </a:extLst>
          </p:cNvPr>
          <p:cNvSpPr txBox="1"/>
          <p:nvPr/>
        </p:nvSpPr>
        <p:spPr>
          <a:xfrm>
            <a:off x="8667987" y="6040612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5D964F3-71F6-6FDC-38A0-95E985FEC734}"/>
              </a:ext>
            </a:extLst>
          </p:cNvPr>
          <p:cNvSpPr txBox="1"/>
          <p:nvPr/>
        </p:nvSpPr>
        <p:spPr>
          <a:xfrm>
            <a:off x="7890558" y="6110527"/>
            <a:ext cx="11582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2114266A-CCED-D918-4884-3E86133CA3B2}"/>
              </a:ext>
            </a:extLst>
          </p:cNvPr>
          <p:cNvSpPr/>
          <p:nvPr/>
        </p:nvSpPr>
        <p:spPr>
          <a:xfrm>
            <a:off x="7542400" y="5172510"/>
            <a:ext cx="248364" cy="856295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C7738C14-435E-460F-C649-0223F593E0E8}"/>
              </a:ext>
            </a:extLst>
          </p:cNvPr>
          <p:cNvSpPr/>
          <p:nvPr/>
        </p:nvSpPr>
        <p:spPr>
          <a:xfrm>
            <a:off x="6945321" y="4943333"/>
            <a:ext cx="217558" cy="1102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C4CA5D25-688A-A7A1-A8FA-0155290DED16}"/>
              </a:ext>
            </a:extLst>
          </p:cNvPr>
          <p:cNvSpPr/>
          <p:nvPr/>
        </p:nvSpPr>
        <p:spPr>
          <a:xfrm>
            <a:off x="8942906" y="5579170"/>
            <a:ext cx="186240" cy="4551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0013AD3C-2D5C-FB7D-CD17-4449DFBAB72A}"/>
              </a:ext>
            </a:extLst>
          </p:cNvPr>
          <p:cNvSpPr/>
          <p:nvPr/>
        </p:nvSpPr>
        <p:spPr>
          <a:xfrm flipH="1">
            <a:off x="8225205" y="5422402"/>
            <a:ext cx="21886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0F03E792-006D-B568-E812-674C8A052813}"/>
              </a:ext>
            </a:extLst>
          </p:cNvPr>
          <p:cNvSpPr/>
          <p:nvPr/>
        </p:nvSpPr>
        <p:spPr>
          <a:xfrm>
            <a:off x="9723636" y="5671280"/>
            <a:ext cx="186240" cy="36933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AC9D0C-2CDE-6291-BEA9-A7CCBBC57687}"/>
              </a:ext>
            </a:extLst>
          </p:cNvPr>
          <p:cNvSpPr txBox="1"/>
          <p:nvPr/>
        </p:nvSpPr>
        <p:spPr>
          <a:xfrm>
            <a:off x="9443802" y="6119522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</p:spTree>
    <p:extLst>
      <p:ext uri="{BB962C8B-B14F-4D97-AF65-F5344CB8AC3E}">
        <p14:creationId xmlns:p14="http://schemas.microsoft.com/office/powerpoint/2010/main" val="1810209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42A35-9C1A-CF3B-2321-26C31BB7D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745" y="240058"/>
            <a:ext cx="5157787" cy="823912"/>
          </a:xfrm>
        </p:spPr>
        <p:txBody>
          <a:bodyPr/>
          <a:lstStyle/>
          <a:p>
            <a:r>
              <a:rPr lang="en-US" dirty="0"/>
              <a:t>Rape</a:t>
            </a:r>
          </a:p>
        </p:txBody>
      </p:sp>
      <p:pic>
        <p:nvPicPr>
          <p:cNvPr id="8" name="Content Placeholder 7" descr="A map of a city&#10;&#10;Description automatically generated">
            <a:extLst>
              <a:ext uri="{FF2B5EF4-FFF2-40B4-BE49-F238E27FC236}">
                <a16:creationId xmlns:a16="http://schemas.microsoft.com/office/drawing/2014/main" id="{F16CE445-DFCF-BAC7-2A50-F98DBD48C4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459" y="1409156"/>
            <a:ext cx="4977901" cy="334931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4CF217-B5E2-11FD-19FC-15FB1C8E7DE9}"/>
              </a:ext>
            </a:extLst>
          </p:cNvPr>
          <p:cNvSpPr txBox="1"/>
          <p:nvPr/>
        </p:nvSpPr>
        <p:spPr>
          <a:xfrm>
            <a:off x="61459" y="6459905"/>
            <a:ext cx="13561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456119-969C-9CE6-6A97-64D5EEE7F507}"/>
              </a:ext>
            </a:extLst>
          </p:cNvPr>
          <p:cNvSpPr txBox="1"/>
          <p:nvPr/>
        </p:nvSpPr>
        <p:spPr>
          <a:xfrm>
            <a:off x="1063245" y="647944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05DB3B-9F83-C816-204B-B22AE132136A}"/>
              </a:ext>
            </a:extLst>
          </p:cNvPr>
          <p:cNvSpPr txBox="1"/>
          <p:nvPr/>
        </p:nvSpPr>
        <p:spPr>
          <a:xfrm>
            <a:off x="3302398" y="6407547"/>
            <a:ext cx="2024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AB3863-3E24-55B4-AE1E-8A00B0EF6C1B}"/>
              </a:ext>
            </a:extLst>
          </p:cNvPr>
          <p:cNvSpPr txBox="1"/>
          <p:nvPr/>
        </p:nvSpPr>
        <p:spPr>
          <a:xfrm>
            <a:off x="1723755" y="646482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6C5788-790D-DFE5-3E1A-B435EC4D1022}"/>
              </a:ext>
            </a:extLst>
          </p:cNvPr>
          <p:cNvSpPr txBox="1"/>
          <p:nvPr/>
        </p:nvSpPr>
        <p:spPr>
          <a:xfrm>
            <a:off x="2641888" y="647213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E1605B1-9882-AFE0-729C-E30BE8D3B46E}"/>
              </a:ext>
            </a:extLst>
          </p:cNvPr>
          <p:cNvSpPr/>
          <p:nvPr/>
        </p:nvSpPr>
        <p:spPr>
          <a:xfrm>
            <a:off x="691249" y="4863399"/>
            <a:ext cx="241170" cy="149157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98D13D8-5AF9-5112-8010-A08574C8150D}"/>
              </a:ext>
            </a:extLst>
          </p:cNvPr>
          <p:cNvSpPr/>
          <p:nvPr/>
        </p:nvSpPr>
        <p:spPr>
          <a:xfrm>
            <a:off x="1424545" y="5258749"/>
            <a:ext cx="241170" cy="109622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75A2863-62FA-E2DB-C1C3-C871848C9D3B}"/>
              </a:ext>
            </a:extLst>
          </p:cNvPr>
          <p:cNvSpPr/>
          <p:nvPr/>
        </p:nvSpPr>
        <p:spPr>
          <a:xfrm>
            <a:off x="3524047" y="5840712"/>
            <a:ext cx="241169" cy="514265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04FA54E-F3CA-DA94-BC08-24027D3C28A0}"/>
              </a:ext>
            </a:extLst>
          </p:cNvPr>
          <p:cNvSpPr/>
          <p:nvPr/>
        </p:nvSpPr>
        <p:spPr>
          <a:xfrm>
            <a:off x="2088629" y="5467588"/>
            <a:ext cx="241170" cy="90613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F1E5495-E519-6398-A135-F5C710CDD4C4}"/>
              </a:ext>
            </a:extLst>
          </p:cNvPr>
          <p:cNvSpPr/>
          <p:nvPr/>
        </p:nvSpPr>
        <p:spPr>
          <a:xfrm flipH="1">
            <a:off x="2877470" y="5717380"/>
            <a:ext cx="241169" cy="637597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355D8F-C02A-5E75-3EE1-018C0E2AE2F2}"/>
              </a:ext>
            </a:extLst>
          </p:cNvPr>
          <p:cNvSpPr txBox="1"/>
          <p:nvPr/>
        </p:nvSpPr>
        <p:spPr>
          <a:xfrm>
            <a:off x="5380343" y="3799497"/>
            <a:ext cx="13561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225D77-FECF-048D-D963-596A4B29BE70}"/>
              </a:ext>
            </a:extLst>
          </p:cNvPr>
          <p:cNvSpPr txBox="1"/>
          <p:nvPr/>
        </p:nvSpPr>
        <p:spPr>
          <a:xfrm>
            <a:off x="5549796" y="1522341"/>
            <a:ext cx="11537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C58D20-B988-9BA2-536B-B1425268C5A1}"/>
              </a:ext>
            </a:extLst>
          </p:cNvPr>
          <p:cNvSpPr txBox="1"/>
          <p:nvPr/>
        </p:nvSpPr>
        <p:spPr>
          <a:xfrm>
            <a:off x="5345185" y="2570397"/>
            <a:ext cx="15537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644946-B0A6-7448-F785-7FCA085EB0FB}"/>
              </a:ext>
            </a:extLst>
          </p:cNvPr>
          <p:cNvSpPr txBox="1"/>
          <p:nvPr/>
        </p:nvSpPr>
        <p:spPr>
          <a:xfrm>
            <a:off x="5469537" y="6376769"/>
            <a:ext cx="17066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B876CAA3-520A-54DB-ADEC-00BA6802A8C3}"/>
              </a:ext>
            </a:extLst>
          </p:cNvPr>
          <p:cNvSpPr/>
          <p:nvPr/>
        </p:nvSpPr>
        <p:spPr>
          <a:xfrm>
            <a:off x="6019636" y="3202284"/>
            <a:ext cx="227602" cy="580646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3DC22DC9-377E-606C-A2AB-C75F2E14FD34}"/>
              </a:ext>
            </a:extLst>
          </p:cNvPr>
          <p:cNvSpPr/>
          <p:nvPr/>
        </p:nvSpPr>
        <p:spPr>
          <a:xfrm>
            <a:off x="6022151" y="816850"/>
            <a:ext cx="241168" cy="54811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5DFC5EFA-B77A-9A07-62CE-29149CB23114}"/>
              </a:ext>
            </a:extLst>
          </p:cNvPr>
          <p:cNvSpPr/>
          <p:nvPr/>
        </p:nvSpPr>
        <p:spPr>
          <a:xfrm>
            <a:off x="6025544" y="4387081"/>
            <a:ext cx="234382" cy="56231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9E73BD12-8690-9BA3-ADEE-8BC6F3C29AE5}"/>
              </a:ext>
            </a:extLst>
          </p:cNvPr>
          <p:cNvSpPr/>
          <p:nvPr/>
        </p:nvSpPr>
        <p:spPr>
          <a:xfrm>
            <a:off x="6022151" y="1998065"/>
            <a:ext cx="241168" cy="553279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DA788534-4D96-446C-D1A7-EDBAE29F8E99}"/>
              </a:ext>
            </a:extLst>
          </p:cNvPr>
          <p:cNvSpPr/>
          <p:nvPr/>
        </p:nvSpPr>
        <p:spPr>
          <a:xfrm flipH="1">
            <a:off x="6006070" y="5696891"/>
            <a:ext cx="241168" cy="553279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C1BCE6B-A1AF-2B5C-2C7D-0F2E5096267A}"/>
              </a:ext>
            </a:extLst>
          </p:cNvPr>
          <p:cNvSpPr txBox="1"/>
          <p:nvPr/>
        </p:nvSpPr>
        <p:spPr>
          <a:xfrm>
            <a:off x="5380343" y="4946068"/>
            <a:ext cx="20240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 Park Ridge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7BAD632-CE76-17D9-9ECD-7D91A8B8A28E}"/>
              </a:ext>
            </a:extLst>
          </p:cNvPr>
          <p:cNvSpPr txBox="1"/>
          <p:nvPr/>
        </p:nvSpPr>
        <p:spPr>
          <a:xfrm>
            <a:off x="6708082" y="750552"/>
            <a:ext cx="392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Robbery     Motor-Vehicle-Theft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C2CD89-CD63-5D42-B274-7EF67C1A4267}"/>
              </a:ext>
            </a:extLst>
          </p:cNvPr>
          <p:cNvSpPr txBox="1"/>
          <p:nvPr/>
        </p:nvSpPr>
        <p:spPr>
          <a:xfrm>
            <a:off x="7120836" y="1205836"/>
            <a:ext cx="355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Rape    Larceny-theft    Burglary 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ACEB3F0-1AFC-B32B-B252-93DD1FDFC089}"/>
              </a:ext>
            </a:extLst>
          </p:cNvPr>
          <p:cNvSpPr/>
          <p:nvPr/>
        </p:nvSpPr>
        <p:spPr>
          <a:xfrm>
            <a:off x="6127487" y="746820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18315D2-CB5B-3CEE-EC9F-B685EC48D845}"/>
              </a:ext>
            </a:extLst>
          </p:cNvPr>
          <p:cNvSpPr/>
          <p:nvPr/>
        </p:nvSpPr>
        <p:spPr>
          <a:xfrm>
            <a:off x="6117098" y="1185856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3641CA-7BAC-D4AD-22E5-32C9931571F3}"/>
              </a:ext>
            </a:extLst>
          </p:cNvPr>
          <p:cNvSpPr txBox="1"/>
          <p:nvPr/>
        </p:nvSpPr>
        <p:spPr>
          <a:xfrm>
            <a:off x="7324938" y="1934451"/>
            <a:ext cx="2510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787ABE-708E-E208-49AE-09001CEC9515}"/>
              </a:ext>
            </a:extLst>
          </p:cNvPr>
          <p:cNvSpPr/>
          <p:nvPr/>
        </p:nvSpPr>
        <p:spPr>
          <a:xfrm>
            <a:off x="6142735" y="1901206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79BDBD-F9A9-60ED-0F63-FA80D960DC98}"/>
              </a:ext>
            </a:extLst>
          </p:cNvPr>
          <p:cNvSpPr txBox="1"/>
          <p:nvPr/>
        </p:nvSpPr>
        <p:spPr>
          <a:xfrm>
            <a:off x="7126275" y="2404247"/>
            <a:ext cx="552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Rape  Larceny-theft   Robbery Motor-Vehicle-Theft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03BFD4B-F846-B0F5-4F08-3387D8603452}"/>
              </a:ext>
            </a:extLst>
          </p:cNvPr>
          <p:cNvSpPr/>
          <p:nvPr/>
        </p:nvSpPr>
        <p:spPr>
          <a:xfrm>
            <a:off x="6117098" y="2310155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0A8598C-DB41-094C-589C-D9B2A3457B15}"/>
              </a:ext>
            </a:extLst>
          </p:cNvPr>
          <p:cNvSpPr/>
          <p:nvPr/>
        </p:nvSpPr>
        <p:spPr>
          <a:xfrm>
            <a:off x="6182852" y="3069548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EE89576-7B63-6D37-A588-6B919B92FC8E}"/>
              </a:ext>
            </a:extLst>
          </p:cNvPr>
          <p:cNvSpPr txBox="1"/>
          <p:nvPr/>
        </p:nvSpPr>
        <p:spPr>
          <a:xfrm>
            <a:off x="7276010" y="3113132"/>
            <a:ext cx="355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Rape    Larceny-theft    Burglary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B082BDE-1287-E9BA-81D6-9E1FD8A15094}"/>
              </a:ext>
            </a:extLst>
          </p:cNvPr>
          <p:cNvSpPr txBox="1"/>
          <p:nvPr/>
        </p:nvSpPr>
        <p:spPr>
          <a:xfrm>
            <a:off x="7509337" y="3558024"/>
            <a:ext cx="3775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Robbery     Motor-Vehicle-Theft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F827214-7C71-F207-39FE-C9F42E495EC8}"/>
              </a:ext>
            </a:extLst>
          </p:cNvPr>
          <p:cNvSpPr/>
          <p:nvPr/>
        </p:nvSpPr>
        <p:spPr>
          <a:xfrm>
            <a:off x="6182852" y="3479017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CE30697-E303-6236-6222-42A08743358A}"/>
              </a:ext>
            </a:extLst>
          </p:cNvPr>
          <p:cNvSpPr/>
          <p:nvPr/>
        </p:nvSpPr>
        <p:spPr>
          <a:xfrm>
            <a:off x="6306551" y="4191938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87C01CA-6BB8-DEF8-6F3C-3A2E806346DB}"/>
              </a:ext>
            </a:extLst>
          </p:cNvPr>
          <p:cNvSpPr/>
          <p:nvPr/>
        </p:nvSpPr>
        <p:spPr>
          <a:xfrm>
            <a:off x="6314112" y="4617659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1072F37-1E8C-26A0-CE52-0ED1EC29C6AD}"/>
              </a:ext>
            </a:extLst>
          </p:cNvPr>
          <p:cNvSpPr/>
          <p:nvPr/>
        </p:nvSpPr>
        <p:spPr>
          <a:xfrm>
            <a:off x="6331227" y="5002675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DABC7D8-29C8-5218-3ACB-32EEFFB283D2}"/>
              </a:ext>
            </a:extLst>
          </p:cNvPr>
          <p:cNvSpPr txBox="1"/>
          <p:nvPr/>
        </p:nvSpPr>
        <p:spPr>
          <a:xfrm>
            <a:off x="7619934" y="4155751"/>
            <a:ext cx="1879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EABD070-F71C-93E0-C840-8916CFE1CB96}"/>
              </a:ext>
            </a:extLst>
          </p:cNvPr>
          <p:cNvSpPr txBox="1"/>
          <p:nvPr/>
        </p:nvSpPr>
        <p:spPr>
          <a:xfrm>
            <a:off x="7619934" y="4599890"/>
            <a:ext cx="4171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Robbery    Motor-Vehicle-Theft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3BC080A-F6E4-3832-1055-FBE83E32C3AF}"/>
              </a:ext>
            </a:extLst>
          </p:cNvPr>
          <p:cNvSpPr txBox="1"/>
          <p:nvPr/>
        </p:nvSpPr>
        <p:spPr>
          <a:xfrm>
            <a:off x="7619934" y="5035538"/>
            <a:ext cx="3827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Rape          Larceny-theft 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0154D16-A67D-EA7F-9741-0BF4240E1CBB}"/>
              </a:ext>
            </a:extLst>
          </p:cNvPr>
          <p:cNvSpPr/>
          <p:nvPr/>
        </p:nvSpPr>
        <p:spPr>
          <a:xfrm>
            <a:off x="6117098" y="123408"/>
            <a:ext cx="515778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Crime Rate Rank 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918ECAB-51ED-3521-CF6A-450F1E34E0F8}"/>
              </a:ext>
            </a:extLst>
          </p:cNvPr>
          <p:cNvSpPr/>
          <p:nvPr/>
        </p:nvSpPr>
        <p:spPr>
          <a:xfrm>
            <a:off x="6306550" y="5599531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C14F0E9-2B52-53B7-DB33-5111C5D07C7C}"/>
              </a:ext>
            </a:extLst>
          </p:cNvPr>
          <p:cNvSpPr/>
          <p:nvPr/>
        </p:nvSpPr>
        <p:spPr>
          <a:xfrm>
            <a:off x="6349413" y="6048360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DF38F1B-7BD2-B10B-0E29-94665E3B3EAA}"/>
              </a:ext>
            </a:extLst>
          </p:cNvPr>
          <p:cNvSpPr txBox="1"/>
          <p:nvPr/>
        </p:nvSpPr>
        <p:spPr>
          <a:xfrm>
            <a:off x="7615190" y="5628502"/>
            <a:ext cx="3827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Rape         Larceny-theft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3A47CDC-3907-1134-A1AB-E30FC13AE8B2}"/>
              </a:ext>
            </a:extLst>
          </p:cNvPr>
          <p:cNvSpPr txBox="1"/>
          <p:nvPr/>
        </p:nvSpPr>
        <p:spPr>
          <a:xfrm>
            <a:off x="7615190" y="6097844"/>
            <a:ext cx="4171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   Robbery      Motor-Vehicle-Theft </a:t>
            </a:r>
          </a:p>
        </p:txBody>
      </p:sp>
    </p:spTree>
    <p:extLst>
      <p:ext uri="{BB962C8B-B14F-4D97-AF65-F5344CB8AC3E}">
        <p14:creationId xmlns:p14="http://schemas.microsoft.com/office/powerpoint/2010/main" val="916178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5C657-B072-911B-E1A9-08AF3ACD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6BDC3-91C4-99E9-8309-E3464C3FD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concluded that </a:t>
            </a:r>
          </a:p>
        </p:txBody>
      </p:sp>
    </p:spTree>
    <p:extLst>
      <p:ext uri="{BB962C8B-B14F-4D97-AF65-F5344CB8AC3E}">
        <p14:creationId xmlns:p14="http://schemas.microsoft.com/office/powerpoint/2010/main" val="2589296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29DD-EC95-5CC8-5BBF-82F701F4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HYPOTHESIS’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E084C-818C-2192-63D3-DD9BA65A0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Hypothesis: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8C5CC-6738-9699-1355-A61DDB52EC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There exists a significant correlation between the allocated budget for city police departments and the overall crime rate in various municipalities across Illinois.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285FD3-B9E1-FD81-BB92-A9EAA9261A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Null Hypothesis: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A80958-2DC6-9D8A-2629-3C328ACDC00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There is no significant correlation between the allocated budget for city police departments and the overall crime rate in various municipalities across Illinois. </a:t>
            </a:r>
          </a:p>
        </p:txBody>
      </p:sp>
    </p:spTree>
    <p:extLst>
      <p:ext uri="{BB962C8B-B14F-4D97-AF65-F5344CB8AC3E}">
        <p14:creationId xmlns:p14="http://schemas.microsoft.com/office/powerpoint/2010/main" val="306593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E555-59EE-FCD6-AE54-E1F7370D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Emergency Services per City</a:t>
            </a:r>
          </a:p>
        </p:txBody>
      </p:sp>
      <p:pic>
        <p:nvPicPr>
          <p:cNvPr id="6" name="Content Placeholder 5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9FF64C44-D063-C631-37B7-1235B65E0A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7797" y="1908400"/>
            <a:ext cx="5392003" cy="4028587"/>
          </a:xfrm>
        </p:spPr>
      </p:pic>
      <p:pic>
        <p:nvPicPr>
          <p:cNvPr id="8" name="Content Placeholder 7" descr="A graph with blue dots&#10;&#10;Description automatically generated">
            <a:extLst>
              <a:ext uri="{FF2B5EF4-FFF2-40B4-BE49-F238E27FC236}">
                <a16:creationId xmlns:a16="http://schemas.microsoft.com/office/drawing/2014/main" id="{8F00CA11-7DCE-3661-218B-1EC79CCBD9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199" y="1949564"/>
            <a:ext cx="5735843" cy="4028586"/>
          </a:xfrm>
        </p:spPr>
      </p:pic>
    </p:spTree>
    <p:extLst>
      <p:ext uri="{BB962C8B-B14F-4D97-AF65-F5344CB8AC3E}">
        <p14:creationId xmlns:p14="http://schemas.microsoft.com/office/powerpoint/2010/main" val="16347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2B2E2-4C2B-F024-4414-C38EE28A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 Crimes in Illinois </a:t>
            </a:r>
          </a:p>
        </p:txBody>
      </p:sp>
      <p:pic>
        <p:nvPicPr>
          <p:cNvPr id="5" name="Content Placeholder 4" descr="A graph of a crime rate&#10;&#10;Description automatically generated">
            <a:extLst>
              <a:ext uri="{FF2B5EF4-FFF2-40B4-BE49-F238E27FC236}">
                <a16:creationId xmlns:a16="http://schemas.microsoft.com/office/drawing/2014/main" id="{A8E92049-7397-46F3-0AA6-123781F8B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830631"/>
            <a:ext cx="5609850" cy="4101613"/>
          </a:xfrm>
        </p:spPr>
      </p:pic>
      <p:pic>
        <p:nvPicPr>
          <p:cNvPr id="7" name="Picture 6" descr="A graph of crime rate&#10;&#10;Description automatically generated">
            <a:extLst>
              <a:ext uri="{FF2B5EF4-FFF2-40B4-BE49-F238E27FC236}">
                <a16:creationId xmlns:a16="http://schemas.microsoft.com/office/drawing/2014/main" id="{3E15A4DC-61C8-E337-604B-E163B2AD7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578104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1580E-ADE9-F499-D7FB-3C35E2AB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it down…</a:t>
            </a:r>
          </a:p>
        </p:txBody>
      </p:sp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DE0E620-C65F-2753-BDC3-3DF2A7932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257800" cy="4351338"/>
          </a:xfrm>
        </p:spPr>
      </p:pic>
      <p:pic>
        <p:nvPicPr>
          <p:cNvPr id="7" name="Picture 6" descr="A graph of different colored lines and dots&#10;&#10;Description automatically generated">
            <a:extLst>
              <a:ext uri="{FF2B5EF4-FFF2-40B4-BE49-F238E27FC236}">
                <a16:creationId xmlns:a16="http://schemas.microsoft.com/office/drawing/2014/main" id="{2FFC0BB2-04A5-6D0A-8182-679A4A265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29381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61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CCB5022-D52F-F46F-D888-0BF6FDA51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250"/>
            <a:ext cx="5842000" cy="4381500"/>
          </a:xfrm>
          <a:prstGeom prst="rect">
            <a:avLst/>
          </a:prstGeom>
        </p:spPr>
      </p:pic>
      <p:pic>
        <p:nvPicPr>
          <p:cNvPr id="5" name="Picture 4" descr="A graph of different colored lines and numbers&#10;&#10;Description automatically generated">
            <a:extLst>
              <a:ext uri="{FF2B5EF4-FFF2-40B4-BE49-F238E27FC236}">
                <a16:creationId xmlns:a16="http://schemas.microsoft.com/office/drawing/2014/main" id="{C05CBCD4-01F9-B14C-149B-DDADB5C6B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34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cities&#10;&#10;Description automatically generated with medium confidence">
            <a:extLst>
              <a:ext uri="{FF2B5EF4-FFF2-40B4-BE49-F238E27FC236}">
                <a16:creationId xmlns:a16="http://schemas.microsoft.com/office/drawing/2014/main" id="{AF2F9E99-EBAC-20D1-E810-845DA6E9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238250"/>
            <a:ext cx="5981547" cy="4381500"/>
          </a:xfrm>
          <a:prstGeom prst="rect">
            <a:avLst/>
          </a:prstGeom>
        </p:spPr>
      </p:pic>
      <p:pic>
        <p:nvPicPr>
          <p:cNvPr id="5" name="Picture 4" descr="A graph of a number of cities&#10;&#10;Description automatically generated with medium confidence">
            <a:extLst>
              <a:ext uri="{FF2B5EF4-FFF2-40B4-BE49-F238E27FC236}">
                <a16:creationId xmlns:a16="http://schemas.microsoft.com/office/drawing/2014/main" id="{DA3A23B1-EC99-BE6B-D87C-96F80DC30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546" y="1348419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92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 and dots&#10;&#10;Description automatically generated">
            <a:extLst>
              <a:ext uri="{FF2B5EF4-FFF2-40B4-BE49-F238E27FC236}">
                <a16:creationId xmlns:a16="http://schemas.microsoft.com/office/drawing/2014/main" id="{4854D4A1-8131-4A8E-6474-20CFA2E66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1238250"/>
            <a:ext cx="5842000" cy="4381500"/>
          </a:xfrm>
          <a:prstGeom prst="rect">
            <a:avLst/>
          </a:prstGeom>
        </p:spPr>
      </p:pic>
      <p:pic>
        <p:nvPicPr>
          <p:cNvPr id="5" name="Picture 4" descr="A graph of a number of cities&#10;&#10;Description automatically generated">
            <a:extLst>
              <a:ext uri="{FF2B5EF4-FFF2-40B4-BE49-F238E27FC236}">
                <a16:creationId xmlns:a16="http://schemas.microsoft.com/office/drawing/2014/main" id="{8A9EB611-8DC3-AB3F-6D6D-6643D5733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92486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41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crime&#10;&#10;Description automatically generated">
            <a:extLst>
              <a:ext uri="{FF2B5EF4-FFF2-40B4-BE49-F238E27FC236}">
                <a16:creationId xmlns:a16="http://schemas.microsoft.com/office/drawing/2014/main" id="{DD302A08-0FB6-CA94-85AE-8F9DFB48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38250"/>
            <a:ext cx="5842000" cy="4381500"/>
          </a:xfrm>
          <a:prstGeom prst="rect">
            <a:avLst/>
          </a:prstGeom>
        </p:spPr>
      </p:pic>
      <p:pic>
        <p:nvPicPr>
          <p:cNvPr id="5" name="Picture 4" descr="A graph of a number of cities&#10;&#10;Description automatically generated">
            <a:extLst>
              <a:ext uri="{FF2B5EF4-FFF2-40B4-BE49-F238E27FC236}">
                <a16:creationId xmlns:a16="http://schemas.microsoft.com/office/drawing/2014/main" id="{DB63F4A5-6A5A-29C5-8C70-083660DE8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95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</TotalTime>
  <Words>243</Words>
  <Application>Microsoft Macintosh PowerPoint</Application>
  <PresentationFormat>Widescreen</PresentationFormat>
  <Paragraphs>74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From Chicago to Springfield: Understanding Crime Rates and Policing Costs in Illinois Cities</vt:lpstr>
      <vt:lpstr>OUR HYPOTHESIS’</vt:lpstr>
      <vt:lpstr>Emergency Services per City</vt:lpstr>
      <vt:lpstr>Most Popular Crimes in Illinois </vt:lpstr>
      <vt:lpstr>Breaking it down…</vt:lpstr>
      <vt:lpstr>PowerPoint Presentation</vt:lpstr>
      <vt:lpstr>PowerPoint Presentation</vt:lpstr>
      <vt:lpstr>PowerPoint Presentation</vt:lpstr>
      <vt:lpstr>PowerPoint Presentation</vt:lpstr>
      <vt:lpstr>Crime by Gender and Age Group</vt:lpstr>
      <vt:lpstr>Crime rates per city</vt:lpstr>
      <vt:lpstr>PowerPoint Presentation</vt:lpstr>
      <vt:lpstr>PowerPoint Presentation</vt:lpstr>
      <vt:lpstr>Conclusion…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Chicago to Springfield: Understanding Crime Rates and Policing Costs in Illinois Cities</dc:title>
  <dc:creator>Corbin Moore</dc:creator>
  <cp:lastModifiedBy>Corbin Moore</cp:lastModifiedBy>
  <cp:revision>33</cp:revision>
  <dcterms:created xsi:type="dcterms:W3CDTF">2023-10-24T02:50:00Z</dcterms:created>
  <dcterms:modified xsi:type="dcterms:W3CDTF">2023-10-24T21:52:27Z</dcterms:modified>
</cp:coreProperties>
</file>

<file path=docProps/thumbnail.jpeg>
</file>